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63" r:id="rId7"/>
    <p:sldId id="262" r:id="rId8"/>
    <p:sldId id="265" r:id="rId9"/>
    <p:sldId id="259" r:id="rId10"/>
    <p:sldId id="266" r:id="rId11"/>
    <p:sldId id="260" r:id="rId12"/>
    <p:sldId id="261" r:id="rId13"/>
    <p:sldId id="264" r:id="rId14"/>
    <p:sldId id="267" r:id="rId15"/>
    <p:sldId id="269" r:id="rId16"/>
    <p:sldId id="268" r:id="rId17"/>
    <p:sldId id="270"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00"/>
    <a:srgbClr val="9900CC"/>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A424D0-2AA8-436C-88C3-13FF4B05646F}" v="1" dt="2022-08-11T18:26:14.1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0" d="100"/>
          <a:sy n="70" d="100"/>
        </p:scale>
        <p:origin x="1386" y="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ish kaushal" userId="S::mkaushal@che.iitkgp.ac.in::47e8262d-6f59-4793-8555-cbd50d4dcfbc" providerId="AD" clId="Web-{7CA424D0-2AA8-436C-88C3-13FF4B05646F}"/>
    <pc:docChg chg="delSld">
      <pc:chgData name="manish kaushal" userId="S::mkaushal@che.iitkgp.ac.in::47e8262d-6f59-4793-8555-cbd50d4dcfbc" providerId="AD" clId="Web-{7CA424D0-2AA8-436C-88C3-13FF4B05646F}" dt="2022-08-11T18:26:14.138" v="0"/>
      <pc:docMkLst>
        <pc:docMk/>
      </pc:docMkLst>
      <pc:sldChg chg="del">
        <pc:chgData name="manish kaushal" userId="S::mkaushal@che.iitkgp.ac.in::47e8262d-6f59-4793-8555-cbd50d4dcfbc" providerId="AD" clId="Web-{7CA424D0-2AA8-436C-88C3-13FF4B05646F}" dt="2022-08-11T18:26:14.138" v="0"/>
        <pc:sldMkLst>
          <pc:docMk/>
          <pc:sldMk cId="706812946" sldId="258"/>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EB11D9F-10A5-461A-95A4-C98200714C5B}" type="datetimeFigureOut">
              <a:rPr lang="en-US" smtClean="0"/>
              <a:t>8/11/2022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2426B4-2CCB-4ACA-A2C5-AF9160A7C659}" type="slidenum">
              <a:rPr lang="en-US" smtClean="0"/>
              <a:t>‹#›</a:t>
            </a:fld>
            <a:endParaRPr lang="en-US"/>
          </a:p>
        </p:txBody>
      </p:sp>
    </p:spTree>
    <p:extLst>
      <p:ext uri="{BB962C8B-B14F-4D97-AF65-F5344CB8AC3E}">
        <p14:creationId xmlns:p14="http://schemas.microsoft.com/office/powerpoint/2010/main" val="30378933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B11D9F-10A5-461A-95A4-C98200714C5B}" type="datetimeFigureOut">
              <a:rPr lang="en-US" smtClean="0"/>
              <a:t>8/11/2022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2426B4-2CCB-4ACA-A2C5-AF9160A7C659}" type="slidenum">
              <a:rPr lang="en-US" smtClean="0"/>
              <a:t>‹#›</a:t>
            </a:fld>
            <a:endParaRPr lang="en-US"/>
          </a:p>
        </p:txBody>
      </p:sp>
    </p:spTree>
    <p:extLst>
      <p:ext uri="{BB962C8B-B14F-4D97-AF65-F5344CB8AC3E}">
        <p14:creationId xmlns:p14="http://schemas.microsoft.com/office/powerpoint/2010/main" val="2114463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B11D9F-10A5-461A-95A4-C98200714C5B}" type="datetimeFigureOut">
              <a:rPr lang="en-US" smtClean="0"/>
              <a:t>8/11/2022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2426B4-2CCB-4ACA-A2C5-AF9160A7C659}" type="slidenum">
              <a:rPr lang="en-US" smtClean="0"/>
              <a:t>‹#›</a:t>
            </a:fld>
            <a:endParaRPr lang="en-US"/>
          </a:p>
        </p:txBody>
      </p:sp>
    </p:spTree>
    <p:extLst>
      <p:ext uri="{BB962C8B-B14F-4D97-AF65-F5344CB8AC3E}">
        <p14:creationId xmlns:p14="http://schemas.microsoft.com/office/powerpoint/2010/main" val="1390577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B11D9F-10A5-461A-95A4-C98200714C5B}" type="datetimeFigureOut">
              <a:rPr lang="en-US" smtClean="0"/>
              <a:t>8/11/2022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2426B4-2CCB-4ACA-A2C5-AF9160A7C659}" type="slidenum">
              <a:rPr lang="en-US" smtClean="0"/>
              <a:t>‹#›</a:t>
            </a:fld>
            <a:endParaRPr lang="en-US"/>
          </a:p>
        </p:txBody>
      </p:sp>
    </p:spTree>
    <p:extLst>
      <p:ext uri="{BB962C8B-B14F-4D97-AF65-F5344CB8AC3E}">
        <p14:creationId xmlns:p14="http://schemas.microsoft.com/office/powerpoint/2010/main" val="3855674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B11D9F-10A5-461A-95A4-C98200714C5B}" type="datetimeFigureOut">
              <a:rPr lang="en-US" smtClean="0"/>
              <a:t>8/11/2022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2426B4-2CCB-4ACA-A2C5-AF9160A7C659}" type="slidenum">
              <a:rPr lang="en-US" smtClean="0"/>
              <a:t>‹#›</a:t>
            </a:fld>
            <a:endParaRPr lang="en-US"/>
          </a:p>
        </p:txBody>
      </p:sp>
    </p:spTree>
    <p:extLst>
      <p:ext uri="{BB962C8B-B14F-4D97-AF65-F5344CB8AC3E}">
        <p14:creationId xmlns:p14="http://schemas.microsoft.com/office/powerpoint/2010/main" val="868393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B11D9F-10A5-461A-95A4-C98200714C5B}" type="datetimeFigureOut">
              <a:rPr lang="en-US" smtClean="0"/>
              <a:t>8/11/2022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2426B4-2CCB-4ACA-A2C5-AF9160A7C659}" type="slidenum">
              <a:rPr lang="en-US" smtClean="0"/>
              <a:t>‹#›</a:t>
            </a:fld>
            <a:endParaRPr lang="en-US"/>
          </a:p>
        </p:txBody>
      </p:sp>
    </p:spTree>
    <p:extLst>
      <p:ext uri="{BB962C8B-B14F-4D97-AF65-F5344CB8AC3E}">
        <p14:creationId xmlns:p14="http://schemas.microsoft.com/office/powerpoint/2010/main" val="3858485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EB11D9F-10A5-461A-95A4-C98200714C5B}" type="datetimeFigureOut">
              <a:rPr lang="en-US" smtClean="0"/>
              <a:t>8/11/2022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2426B4-2CCB-4ACA-A2C5-AF9160A7C659}" type="slidenum">
              <a:rPr lang="en-US" smtClean="0"/>
              <a:t>‹#›</a:t>
            </a:fld>
            <a:endParaRPr lang="en-US"/>
          </a:p>
        </p:txBody>
      </p:sp>
    </p:spTree>
    <p:extLst>
      <p:ext uri="{BB962C8B-B14F-4D97-AF65-F5344CB8AC3E}">
        <p14:creationId xmlns:p14="http://schemas.microsoft.com/office/powerpoint/2010/main" val="146011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B11D9F-10A5-461A-95A4-C98200714C5B}" type="datetimeFigureOut">
              <a:rPr lang="en-US" smtClean="0"/>
              <a:t>8/11/2022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2426B4-2CCB-4ACA-A2C5-AF9160A7C659}" type="slidenum">
              <a:rPr lang="en-US" smtClean="0"/>
              <a:t>‹#›</a:t>
            </a:fld>
            <a:endParaRPr lang="en-US"/>
          </a:p>
        </p:txBody>
      </p:sp>
    </p:spTree>
    <p:extLst>
      <p:ext uri="{BB962C8B-B14F-4D97-AF65-F5344CB8AC3E}">
        <p14:creationId xmlns:p14="http://schemas.microsoft.com/office/powerpoint/2010/main" val="280246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B11D9F-10A5-461A-95A4-C98200714C5B}" type="datetimeFigureOut">
              <a:rPr lang="en-US" smtClean="0"/>
              <a:t>8/11/2022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2426B4-2CCB-4ACA-A2C5-AF9160A7C659}" type="slidenum">
              <a:rPr lang="en-US" smtClean="0"/>
              <a:t>‹#›</a:t>
            </a:fld>
            <a:endParaRPr lang="en-US"/>
          </a:p>
        </p:txBody>
      </p:sp>
    </p:spTree>
    <p:extLst>
      <p:ext uri="{BB962C8B-B14F-4D97-AF65-F5344CB8AC3E}">
        <p14:creationId xmlns:p14="http://schemas.microsoft.com/office/powerpoint/2010/main" val="3053119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B11D9F-10A5-461A-95A4-C98200714C5B}" type="datetimeFigureOut">
              <a:rPr lang="en-US" smtClean="0"/>
              <a:t>8/11/2022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2426B4-2CCB-4ACA-A2C5-AF9160A7C659}" type="slidenum">
              <a:rPr lang="en-US" smtClean="0"/>
              <a:t>‹#›</a:t>
            </a:fld>
            <a:endParaRPr lang="en-US"/>
          </a:p>
        </p:txBody>
      </p:sp>
    </p:spTree>
    <p:extLst>
      <p:ext uri="{BB962C8B-B14F-4D97-AF65-F5344CB8AC3E}">
        <p14:creationId xmlns:p14="http://schemas.microsoft.com/office/powerpoint/2010/main" val="2245821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B11D9F-10A5-461A-95A4-C98200714C5B}" type="datetimeFigureOut">
              <a:rPr lang="en-US" smtClean="0"/>
              <a:t>8/11/2022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2426B4-2CCB-4ACA-A2C5-AF9160A7C659}" type="slidenum">
              <a:rPr lang="en-US" smtClean="0"/>
              <a:t>‹#›</a:t>
            </a:fld>
            <a:endParaRPr lang="en-US"/>
          </a:p>
        </p:txBody>
      </p:sp>
    </p:spTree>
    <p:extLst>
      <p:ext uri="{BB962C8B-B14F-4D97-AF65-F5344CB8AC3E}">
        <p14:creationId xmlns:p14="http://schemas.microsoft.com/office/powerpoint/2010/main" val="31178002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B11D9F-10A5-461A-95A4-C98200714C5B}" type="datetimeFigureOut">
              <a:rPr lang="en-US" smtClean="0"/>
              <a:t>8/11/2022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2426B4-2CCB-4ACA-A2C5-AF9160A7C659}" type="slidenum">
              <a:rPr lang="en-US" smtClean="0"/>
              <a:t>‹#›</a:t>
            </a:fld>
            <a:endParaRPr lang="en-US"/>
          </a:p>
        </p:txBody>
      </p:sp>
    </p:spTree>
    <p:extLst>
      <p:ext uri="{BB962C8B-B14F-4D97-AF65-F5344CB8AC3E}">
        <p14:creationId xmlns:p14="http://schemas.microsoft.com/office/powerpoint/2010/main" val="2381577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image" Target="../media/image35.gif"/></Relationships>
</file>

<file path=ppt/slides/_rels/slide1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wmf"/><Relationship Id="rId5" Type="http://schemas.openxmlformats.org/officeDocument/2006/relationships/oleObject" Target="../embeddings/oleObject1.bin"/><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image" Target="../media/image14.png"/><Relationship Id="rId7" Type="http://schemas.openxmlformats.org/officeDocument/2006/relationships/oleObject" Target="../embeddings/oleObject2.bin"/><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gif"/><Relationship Id="rId4" Type="http://schemas.openxmlformats.org/officeDocument/2006/relationships/image" Target="../media/image15.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gif"/><Relationship Id="rId7" Type="http://schemas.openxmlformats.org/officeDocument/2006/relationships/image" Target="../media/image25.png"/><Relationship Id="rId2" Type="http://schemas.openxmlformats.org/officeDocument/2006/relationships/image" Target="../media/image20.gif"/><Relationship Id="rId1" Type="http://schemas.openxmlformats.org/officeDocument/2006/relationships/slideLayout" Target="../slideLayouts/slideLayout2.xml"/><Relationship Id="rId6" Type="http://schemas.openxmlformats.org/officeDocument/2006/relationships/image" Target="../media/image24.gif"/><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hyperlink" Target="https://www.nuclear-power.net/nuclear-engineering/thermodynamics/thermodynamic-processes/irreversible-process/" TargetMode="External"/><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67837" y="668338"/>
            <a:ext cx="7772400" cy="1470025"/>
          </a:xfrm>
        </p:spPr>
        <p:txBody>
          <a:bodyPr>
            <a:normAutofit fontScale="90000"/>
          </a:bodyPr>
          <a:lstStyle/>
          <a:p>
            <a:r>
              <a:rPr lang="en-US" dirty="0"/>
              <a:t>First Law of Thermodynamics</a:t>
            </a:r>
            <a:br>
              <a:rPr lang="en-US" dirty="0"/>
            </a:br>
            <a:r>
              <a:rPr lang="en-US" dirty="0"/>
              <a:t>for</a:t>
            </a:r>
            <a:br>
              <a:rPr lang="en-US" dirty="0"/>
            </a:br>
            <a:r>
              <a:rPr lang="en-US" dirty="0"/>
              <a:t>Flow Processes (open systems)</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3216752"/>
            <a:ext cx="3338513" cy="3005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28005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5980331"/>
            <a:ext cx="8610600" cy="369332"/>
          </a:xfrm>
          <a:prstGeom prst="rect">
            <a:avLst/>
          </a:prstGeom>
        </p:spPr>
        <p:txBody>
          <a:bodyPr wrap="square">
            <a:spAutoFit/>
          </a:bodyPr>
          <a:lstStyle/>
          <a:p>
            <a:r>
              <a:rPr lang="en-US" dirty="0"/>
              <a:t>https://aapt.scitation.org/doi/pdf/10.1119/1.1986124</a:t>
            </a:r>
          </a:p>
        </p:txBody>
      </p:sp>
      <p:sp>
        <p:nvSpPr>
          <p:cNvPr id="5" name="Rectangle 4"/>
          <p:cNvSpPr/>
          <p:nvPr/>
        </p:nvSpPr>
        <p:spPr>
          <a:xfrm>
            <a:off x="381000" y="914400"/>
            <a:ext cx="8458200" cy="4524315"/>
          </a:xfrm>
          <a:prstGeom prst="rect">
            <a:avLst/>
          </a:prstGeom>
        </p:spPr>
        <p:txBody>
          <a:bodyPr wrap="square">
            <a:spAutoFit/>
          </a:bodyPr>
          <a:lstStyle/>
          <a:p>
            <a:pPr marL="285750" indent="-285750" algn="just">
              <a:lnSpc>
                <a:spcPct val="150000"/>
              </a:lnSpc>
              <a:buFont typeface="Arial" pitchFamily="34" charset="0"/>
              <a:buChar char="•"/>
            </a:pPr>
            <a:r>
              <a:rPr lang="en-US" sz="1600" dirty="0"/>
              <a:t>Interplay of intermolecular attractive and repulsive forces between molecules.</a:t>
            </a:r>
          </a:p>
          <a:p>
            <a:pPr marL="285750" indent="-285750" algn="just">
              <a:lnSpc>
                <a:spcPct val="150000"/>
              </a:lnSpc>
              <a:buFont typeface="Arial" pitchFamily="34" charset="0"/>
              <a:buChar char="•"/>
            </a:pPr>
            <a:r>
              <a:rPr lang="en-US" sz="1600" dirty="0"/>
              <a:t>Attractive forces have the dominant effect at long distances, while repulsive forces dominate at short distances. T</a:t>
            </a:r>
          </a:p>
          <a:p>
            <a:pPr algn="just">
              <a:lnSpc>
                <a:spcPct val="150000"/>
              </a:lnSpc>
            </a:pPr>
            <a:r>
              <a:rPr lang="en-US" sz="1600" dirty="0"/>
              <a:t>In low pressure regime, the average distance between gas molecules is relatively larger. Therefore, intermolecular attractive forces dominate over repulsive forces. So, molecular kinetic energy of gas molecules has to decrease in order to overcome these attractive forces in case of gas expansion. Hence, gas- temperature decreases, and it cools down during throttling. Thus, At low pressures, the Joule-Thomson coefficient should be positive. </a:t>
            </a:r>
          </a:p>
          <a:p>
            <a:pPr algn="just">
              <a:lnSpc>
                <a:spcPct val="150000"/>
              </a:lnSpc>
            </a:pPr>
            <a:r>
              <a:rPr lang="en-US" sz="1600" dirty="0"/>
              <a:t>In high pressure regime, the effects of both attractive and repulsive forces must both increase, but at a sufficiently high pressure, intermolecular repulsive forces become dominant due to the decrease in average intermolecular distance. Hence molecules get extra kinetic energy while expanding due to repulsive intermolecular forces. Hence, the gas gets heated up.</a:t>
            </a:r>
          </a:p>
        </p:txBody>
      </p:sp>
      <p:sp>
        <p:nvSpPr>
          <p:cNvPr id="6" name="Title 1"/>
          <p:cNvSpPr>
            <a:spLocks noGrp="1"/>
          </p:cNvSpPr>
          <p:nvPr>
            <p:ph type="title"/>
          </p:nvPr>
        </p:nvSpPr>
        <p:spPr>
          <a:xfrm>
            <a:off x="222738" y="-76200"/>
            <a:ext cx="8229600" cy="1143000"/>
          </a:xfrm>
        </p:spPr>
        <p:txBody>
          <a:bodyPr>
            <a:normAutofit/>
          </a:bodyPr>
          <a:lstStyle/>
          <a:p>
            <a:r>
              <a:rPr lang="en-US" sz="2800" dirty="0"/>
              <a:t>A molecular interpretation of Joule-Thomson effect</a:t>
            </a:r>
          </a:p>
        </p:txBody>
      </p:sp>
    </p:spTree>
    <p:extLst>
      <p:ext uri="{BB962C8B-B14F-4D97-AF65-F5344CB8AC3E}">
        <p14:creationId xmlns:p14="http://schemas.microsoft.com/office/powerpoint/2010/main" val="1153265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An In-Depth Look at Each Component of the Industrial Refrigeration Cycle -  Aran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An In-Depth Look at Each Component of the Industrial Refrigeration Cycle -  Arane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An In-Depth Look at Each Component of the Industrial Refrigeration Cycle -  Araner"/>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a:spLocks noGrp="1"/>
          </p:cNvSpPr>
          <p:nvPr>
            <p:ph type="title"/>
          </p:nvPr>
        </p:nvSpPr>
        <p:spPr>
          <a:xfrm>
            <a:off x="457200" y="-152400"/>
            <a:ext cx="8229600" cy="1143000"/>
          </a:xfrm>
        </p:spPr>
        <p:txBody>
          <a:bodyPr>
            <a:normAutofit/>
          </a:bodyPr>
          <a:lstStyle/>
          <a:p>
            <a:r>
              <a:rPr lang="en-US" sz="3600" dirty="0"/>
              <a:t>Refrigeration (vapor compression) cycle</a:t>
            </a:r>
          </a:p>
        </p:txBody>
      </p:sp>
      <p:grpSp>
        <p:nvGrpSpPr>
          <p:cNvPr id="8" name="Group 7"/>
          <p:cNvGrpSpPr/>
          <p:nvPr/>
        </p:nvGrpSpPr>
        <p:grpSpPr>
          <a:xfrm>
            <a:off x="228600" y="685800"/>
            <a:ext cx="4882173" cy="3190875"/>
            <a:chOff x="228600" y="1114791"/>
            <a:chExt cx="4882173" cy="3190875"/>
          </a:xfrm>
        </p:grpSpPr>
        <p:pic>
          <p:nvPicPr>
            <p:cNvPr id="6153"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698" y="1114791"/>
              <a:ext cx="4791075" cy="319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228600" y="2404646"/>
              <a:ext cx="1000787" cy="338554"/>
            </a:xfrm>
            <a:prstGeom prst="rect">
              <a:avLst/>
            </a:prstGeom>
            <a:solidFill>
              <a:schemeClr val="bg1"/>
            </a:solidFill>
          </p:spPr>
          <p:txBody>
            <a:bodyPr wrap="none" rtlCol="0">
              <a:spAutoFit/>
            </a:bodyPr>
            <a:lstStyle/>
            <a:p>
              <a:r>
                <a:rPr lang="en-US" sz="1600" dirty="0"/>
                <a:t>Throttling</a:t>
              </a:r>
            </a:p>
          </p:txBody>
        </p:sp>
      </p:grpSp>
      <p:pic>
        <p:nvPicPr>
          <p:cNvPr id="615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1066800"/>
            <a:ext cx="3362325" cy="192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descr="Refrigeration Cycle | Refrigeration and air conditioning, Thermopompe, Hvac"/>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659188" y="3352800"/>
            <a:ext cx="4722812" cy="3600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94511" y="1635023"/>
            <a:ext cx="1229335" cy="548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AutoShape 14" descr="How does a refrigerator work? - Quora"/>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59"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4389" y="4053780"/>
            <a:ext cx="3026011" cy="24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9708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Refrigerator working - The Basics - YouT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52401"/>
            <a:ext cx="6163733" cy="346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700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2" descr="Vapour compression cycle on Make a 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609600"/>
            <a:ext cx="5334000" cy="306705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p:nvPr>
        </p:nvSpPr>
        <p:spPr>
          <a:xfrm>
            <a:off x="457200" y="-152400"/>
            <a:ext cx="8229600" cy="1143000"/>
          </a:xfrm>
        </p:spPr>
        <p:txBody>
          <a:bodyPr>
            <a:normAutofit/>
          </a:bodyPr>
          <a:lstStyle/>
          <a:p>
            <a:r>
              <a:rPr lang="en-US" sz="3600" dirty="0"/>
              <a:t>Refrigeration cycle</a:t>
            </a:r>
          </a:p>
        </p:txBody>
      </p:sp>
    </p:spTree>
    <p:extLst>
      <p:ext uri="{BB962C8B-B14F-4D97-AF65-F5344CB8AC3E}">
        <p14:creationId xmlns:p14="http://schemas.microsoft.com/office/powerpoint/2010/main" val="1370691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3200" dirty="0"/>
              <a:t>Transient Flow Analysis (Control Mass approach)</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1958" y="1400908"/>
            <a:ext cx="4486275" cy="199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70401" y="1002268"/>
            <a:ext cx="1998111" cy="369332"/>
          </a:xfrm>
          <a:prstGeom prst="rect">
            <a:avLst/>
          </a:prstGeom>
          <a:noFill/>
        </p:spPr>
        <p:txBody>
          <a:bodyPr wrap="none" rtlCol="0">
            <a:spAutoFit/>
          </a:bodyPr>
          <a:lstStyle/>
          <a:p>
            <a:r>
              <a:rPr lang="en-US" dirty="0"/>
              <a:t>Charging  of a tank:</a:t>
            </a:r>
          </a:p>
        </p:txBody>
      </p:sp>
      <p:sp>
        <p:nvSpPr>
          <p:cNvPr id="5" name="Rounded Rectangle 4"/>
          <p:cNvSpPr/>
          <p:nvPr/>
        </p:nvSpPr>
        <p:spPr>
          <a:xfrm>
            <a:off x="5486400" y="2696308"/>
            <a:ext cx="1447800" cy="533400"/>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934200" y="2133600"/>
            <a:ext cx="1932709" cy="923330"/>
          </a:xfrm>
          <a:prstGeom prst="rect">
            <a:avLst/>
          </a:prstGeom>
          <a:noFill/>
        </p:spPr>
        <p:txBody>
          <a:bodyPr wrap="none" rtlCol="0">
            <a:spAutoFit/>
          </a:bodyPr>
          <a:lstStyle/>
          <a:p>
            <a:r>
              <a:rPr lang="en-US" dirty="0"/>
              <a:t>(System boundary </a:t>
            </a:r>
          </a:p>
          <a:p>
            <a:r>
              <a:rPr lang="en-US" dirty="0"/>
              <a:t>After charging)</a:t>
            </a:r>
          </a:p>
          <a:p>
            <a:endParaRPr lang="en-US" dirty="0"/>
          </a:p>
        </p:txBody>
      </p:sp>
      <p:sp>
        <p:nvSpPr>
          <p:cNvPr id="8" name="TextBox 7"/>
          <p:cNvSpPr txBox="1"/>
          <p:nvPr/>
        </p:nvSpPr>
        <p:spPr>
          <a:xfrm>
            <a:off x="4953000" y="4038600"/>
            <a:ext cx="1652184" cy="646331"/>
          </a:xfrm>
          <a:prstGeom prst="rect">
            <a:avLst/>
          </a:prstGeom>
          <a:noFill/>
        </p:spPr>
        <p:txBody>
          <a:bodyPr wrap="none" rtlCol="0">
            <a:spAutoFit/>
          </a:bodyPr>
          <a:lstStyle/>
          <a:p>
            <a:r>
              <a:rPr lang="en-US" dirty="0"/>
              <a:t>(After charging)</a:t>
            </a:r>
          </a:p>
          <a:p>
            <a:endParaRPr lang="en-US" dirty="0"/>
          </a:p>
        </p:txBody>
      </p:sp>
    </p:spTree>
    <p:extLst>
      <p:ext uri="{BB962C8B-B14F-4D97-AF65-F5344CB8AC3E}">
        <p14:creationId xmlns:p14="http://schemas.microsoft.com/office/powerpoint/2010/main" val="3915831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1905000" y="269631"/>
            <a:ext cx="8610600" cy="1752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solidFill>
                  <a:srgbClr val="0070C0"/>
                </a:solidFill>
              </a:rPr>
              <a:t>Energy Balance</a:t>
            </a:r>
            <a:endParaRPr lang="en-US" dirty="0">
              <a:solidFill>
                <a:srgbClr val="FF0000"/>
              </a:solidFill>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6550" y="0"/>
            <a:ext cx="2000250" cy="1473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2414" y="1104900"/>
            <a:ext cx="5868462" cy="339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9203" y="4876800"/>
            <a:ext cx="7210425"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L-Shape 1"/>
          <p:cNvSpPr/>
          <p:nvPr/>
        </p:nvSpPr>
        <p:spPr>
          <a:xfrm rot="10800000">
            <a:off x="1981200" y="1592870"/>
            <a:ext cx="3458308" cy="2064730"/>
          </a:xfrm>
          <a:prstGeom prst="corner">
            <a:avLst>
              <a:gd name="adj1" fmla="val 15066"/>
              <a:gd name="adj2" fmla="val 145921"/>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Shape 6"/>
          <p:cNvSpPr/>
          <p:nvPr/>
        </p:nvSpPr>
        <p:spPr>
          <a:xfrm>
            <a:off x="2438400" y="1600200"/>
            <a:ext cx="3581400" cy="2057401"/>
          </a:xfrm>
          <a:prstGeom prst="corner">
            <a:avLst>
              <a:gd name="adj1" fmla="val 15066"/>
              <a:gd name="adj2" fmla="val 145921"/>
            </a:avLst>
          </a:prstGeom>
          <a:noFill/>
          <a:ln w="38100">
            <a:solidFill>
              <a:srgbClr val="0066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39040" y="1101715"/>
            <a:ext cx="841897" cy="369332"/>
          </a:xfrm>
          <a:prstGeom prst="rect">
            <a:avLst/>
          </a:prstGeom>
          <a:noFill/>
        </p:spPr>
        <p:txBody>
          <a:bodyPr wrap="none" rtlCol="0">
            <a:spAutoFit/>
          </a:bodyPr>
          <a:lstStyle/>
          <a:p>
            <a:r>
              <a:rPr lang="en-US" dirty="0"/>
              <a:t>Time:</a:t>
            </a:r>
            <a:r>
              <a:rPr lang="en-US" b="1" dirty="0"/>
              <a:t> </a:t>
            </a:r>
            <a:r>
              <a:rPr lang="en-US" b="1" dirty="0">
                <a:solidFill>
                  <a:srgbClr val="FF0000"/>
                </a:solidFill>
              </a:rPr>
              <a:t>t</a:t>
            </a:r>
          </a:p>
        </p:txBody>
      </p:sp>
      <p:sp>
        <p:nvSpPr>
          <p:cNvPr id="9" name="TextBox 8"/>
          <p:cNvSpPr txBox="1"/>
          <p:nvPr/>
        </p:nvSpPr>
        <p:spPr>
          <a:xfrm>
            <a:off x="5763967" y="1190047"/>
            <a:ext cx="1156086" cy="369332"/>
          </a:xfrm>
          <a:prstGeom prst="rect">
            <a:avLst/>
          </a:prstGeom>
          <a:noFill/>
        </p:spPr>
        <p:txBody>
          <a:bodyPr wrap="none" rtlCol="0">
            <a:spAutoFit/>
          </a:bodyPr>
          <a:lstStyle/>
          <a:p>
            <a:r>
              <a:rPr lang="en-US" dirty="0"/>
              <a:t>Time: </a:t>
            </a:r>
            <a:r>
              <a:rPr lang="en-US" b="1" dirty="0" err="1">
                <a:solidFill>
                  <a:srgbClr val="006600"/>
                </a:solidFill>
              </a:rPr>
              <a:t>t+dt</a:t>
            </a:r>
            <a:endParaRPr lang="en-US" b="1" dirty="0">
              <a:solidFill>
                <a:srgbClr val="FF0000"/>
              </a:solidFill>
            </a:endParaRPr>
          </a:p>
        </p:txBody>
      </p:sp>
    </p:spTree>
    <p:extLst>
      <p:ext uri="{BB962C8B-B14F-4D97-AF65-F5344CB8AC3E}">
        <p14:creationId xmlns:p14="http://schemas.microsoft.com/office/powerpoint/2010/main" val="2280104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2"/>
                                        </p:tgtEl>
                                      </p:cBhvr>
                                    </p:animEffect>
                                    <p:set>
                                      <p:cBhvr>
                                        <p:cTn id="18" dur="1" fill="hold">
                                          <p:stCondLst>
                                            <p:cond delay="499"/>
                                          </p:stCondLst>
                                        </p:cTn>
                                        <p:tgtEl>
                                          <p:spTgt spid="2"/>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 grpId="0" animBg="1"/>
      <p:bldP spid="3" grpId="0"/>
      <p:bldP spid="3" grpId="1"/>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685800" y="228600"/>
            <a:ext cx="8610600" cy="1752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rgbClr val="0070C0"/>
                </a:solidFill>
              </a:rPr>
              <a:t>Energy Balance: Control mass to Control Volume</a:t>
            </a:r>
            <a:endParaRPr lang="en-US" sz="2000" dirty="0">
              <a:solidFill>
                <a:srgbClr val="FF0000"/>
              </a:solidFill>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6550" y="0"/>
            <a:ext cx="2000250" cy="1473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2414" y="1104900"/>
            <a:ext cx="5868462" cy="339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L-Shape 1"/>
          <p:cNvSpPr/>
          <p:nvPr/>
        </p:nvSpPr>
        <p:spPr>
          <a:xfrm rot="10800000">
            <a:off x="1981200" y="1592870"/>
            <a:ext cx="3458308" cy="2064730"/>
          </a:xfrm>
          <a:prstGeom prst="corner">
            <a:avLst>
              <a:gd name="adj1" fmla="val 15066"/>
              <a:gd name="adj2" fmla="val 145921"/>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Shape 6"/>
          <p:cNvSpPr/>
          <p:nvPr/>
        </p:nvSpPr>
        <p:spPr>
          <a:xfrm>
            <a:off x="2438400" y="1600200"/>
            <a:ext cx="3581400" cy="2057401"/>
          </a:xfrm>
          <a:prstGeom prst="corner">
            <a:avLst>
              <a:gd name="adj1" fmla="val 15066"/>
              <a:gd name="adj2" fmla="val 145921"/>
            </a:avLst>
          </a:prstGeom>
          <a:noFill/>
          <a:ln w="38100">
            <a:solidFill>
              <a:srgbClr val="0066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39040" y="1101715"/>
            <a:ext cx="841897" cy="369332"/>
          </a:xfrm>
          <a:prstGeom prst="rect">
            <a:avLst/>
          </a:prstGeom>
          <a:noFill/>
        </p:spPr>
        <p:txBody>
          <a:bodyPr wrap="none" rtlCol="0">
            <a:spAutoFit/>
          </a:bodyPr>
          <a:lstStyle/>
          <a:p>
            <a:r>
              <a:rPr lang="en-US" dirty="0"/>
              <a:t>Time:</a:t>
            </a:r>
            <a:r>
              <a:rPr lang="en-US" b="1" dirty="0"/>
              <a:t> </a:t>
            </a:r>
            <a:r>
              <a:rPr lang="en-US" b="1" dirty="0">
                <a:solidFill>
                  <a:srgbClr val="FF0000"/>
                </a:solidFill>
              </a:rPr>
              <a:t>t</a:t>
            </a:r>
          </a:p>
        </p:txBody>
      </p:sp>
      <p:sp>
        <p:nvSpPr>
          <p:cNvPr id="9" name="TextBox 8"/>
          <p:cNvSpPr txBox="1"/>
          <p:nvPr/>
        </p:nvSpPr>
        <p:spPr>
          <a:xfrm>
            <a:off x="5763967" y="1190047"/>
            <a:ext cx="1156086" cy="369332"/>
          </a:xfrm>
          <a:prstGeom prst="rect">
            <a:avLst/>
          </a:prstGeom>
          <a:noFill/>
        </p:spPr>
        <p:txBody>
          <a:bodyPr wrap="none" rtlCol="0">
            <a:spAutoFit/>
          </a:bodyPr>
          <a:lstStyle/>
          <a:p>
            <a:r>
              <a:rPr lang="en-US" dirty="0"/>
              <a:t>Time: </a:t>
            </a:r>
            <a:r>
              <a:rPr lang="en-US" b="1" dirty="0" err="1">
                <a:solidFill>
                  <a:srgbClr val="006600"/>
                </a:solidFill>
              </a:rPr>
              <a:t>t+dt</a:t>
            </a:r>
            <a:endParaRPr lang="en-US" b="1" dirty="0">
              <a:solidFill>
                <a:srgbClr val="FF0000"/>
              </a:solidFill>
            </a:endParaRPr>
          </a:p>
        </p:txBody>
      </p:sp>
      <p:pic>
        <p:nvPicPr>
          <p:cNvPr id="1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738" y="5410200"/>
            <a:ext cx="8921262" cy="741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 name="Object 7"/>
          <p:cNvGraphicFramePr>
            <a:graphicFrameLocks noChangeAspect="1"/>
          </p:cNvGraphicFramePr>
          <p:nvPr>
            <p:extLst>
              <p:ext uri="{D42A27DB-BD31-4B8C-83A1-F6EECF244321}">
                <p14:modId xmlns:p14="http://schemas.microsoft.com/office/powerpoint/2010/main" val="3651979546"/>
              </p:ext>
            </p:extLst>
          </p:nvPr>
        </p:nvGraphicFramePr>
        <p:xfrm>
          <a:off x="3892550" y="2132013"/>
          <a:ext cx="1917700" cy="660400"/>
        </p:xfrm>
        <a:graphic>
          <a:graphicData uri="http://schemas.openxmlformats.org/presentationml/2006/ole">
            <mc:AlternateContent xmlns:mc="http://schemas.openxmlformats.org/markup-compatibility/2006">
              <mc:Choice xmlns:v="urn:schemas-microsoft-com:vml" Requires="v">
                <p:oleObj name="Equation" r:id="rId5" imgW="1917360" imgH="660240" progId="Equation.DSMT4">
                  <p:embed/>
                </p:oleObj>
              </mc:Choice>
              <mc:Fallback>
                <p:oleObj name="Equation" r:id="rId5" imgW="1917360" imgH="660240" progId="Equation.DSMT4">
                  <p:embed/>
                  <p:pic>
                    <p:nvPicPr>
                      <p:cNvPr id="0" name=""/>
                      <p:cNvPicPr/>
                      <p:nvPr/>
                    </p:nvPicPr>
                    <p:blipFill>
                      <a:blip r:embed="rId6"/>
                      <a:stretch>
                        <a:fillRect/>
                      </a:stretch>
                    </p:blipFill>
                    <p:spPr>
                      <a:xfrm>
                        <a:off x="3892550" y="2132013"/>
                        <a:ext cx="1917700" cy="660400"/>
                      </a:xfrm>
                      <a:prstGeom prst="rect">
                        <a:avLst/>
                      </a:prstGeom>
                    </p:spPr>
                  </p:pic>
                </p:oleObj>
              </mc:Fallback>
            </mc:AlternateContent>
          </a:graphicData>
        </a:graphic>
      </p:graphicFrame>
      <p:pic>
        <p:nvPicPr>
          <p:cNvPr id="512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28850" y="4648200"/>
            <a:ext cx="379095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0353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2"/>
                                        </p:tgtEl>
                                      </p:cBhvr>
                                    </p:animEffect>
                                    <p:set>
                                      <p:cBhvr>
                                        <p:cTn id="18" dur="1" fill="hold">
                                          <p:stCondLst>
                                            <p:cond delay="499"/>
                                          </p:stCondLst>
                                        </p:cTn>
                                        <p:tgtEl>
                                          <p:spTgt spid="2"/>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 grpId="0" animBg="1"/>
      <p:bldP spid="3" grpId="0"/>
      <p:bldP spid="3" grpId="1"/>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3"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4152" y="566004"/>
            <a:ext cx="6572250" cy="170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7"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4302828"/>
            <a:ext cx="6853238" cy="1488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499" y="2481263"/>
            <a:ext cx="2886501" cy="163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4766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14400"/>
            <a:ext cx="8577629" cy="983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323" y="2502144"/>
            <a:ext cx="6086475"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975" y="4724400"/>
            <a:ext cx="7210425"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6021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533400"/>
            <a:ext cx="2514600" cy="3067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3787096"/>
            <a:ext cx="2591406" cy="863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800600"/>
            <a:ext cx="3343275"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219200" y="4495800"/>
            <a:ext cx="1643783" cy="369332"/>
          </a:xfrm>
          <a:prstGeom prst="rect">
            <a:avLst/>
          </a:prstGeom>
          <a:noFill/>
        </p:spPr>
        <p:txBody>
          <a:bodyPr wrap="none" rtlCol="0">
            <a:spAutoFit/>
          </a:bodyPr>
          <a:lstStyle/>
          <a:p>
            <a:r>
              <a:rPr lang="en-US" dirty="0"/>
              <a:t>Heat Exchanger</a:t>
            </a:r>
          </a:p>
        </p:txBody>
      </p:sp>
      <p:pic>
        <p:nvPicPr>
          <p:cNvPr id="3" name="Picture 4" descr="Generac Turbo Nozzle | Generac Power Products"/>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346576" y="260699"/>
            <a:ext cx="2511728" cy="1415701"/>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Thermodynamics eBook: Steady-flow Devices (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8" descr="Thermodynamics eBook: Steady-flow Devices (1)"/>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5"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7447" y="2066967"/>
            <a:ext cx="2228850" cy="166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 name="Object 7"/>
          <p:cNvGraphicFramePr>
            <a:graphicFrameLocks noChangeAspect="1"/>
          </p:cNvGraphicFramePr>
          <p:nvPr>
            <p:extLst>
              <p:ext uri="{D42A27DB-BD31-4B8C-83A1-F6EECF244321}">
                <p14:modId xmlns:p14="http://schemas.microsoft.com/office/powerpoint/2010/main" val="3563914222"/>
              </p:ext>
            </p:extLst>
          </p:nvPr>
        </p:nvGraphicFramePr>
        <p:xfrm>
          <a:off x="4394200" y="2362200"/>
          <a:ext cx="914400" cy="198438"/>
        </p:xfrm>
        <a:graphic>
          <a:graphicData uri="http://schemas.openxmlformats.org/presentationml/2006/ole">
            <mc:AlternateContent xmlns:mc="http://schemas.openxmlformats.org/markup-compatibility/2006">
              <mc:Choice xmlns:v="urn:schemas-microsoft-com:vml" Requires="v">
                <p:oleObj name="Equation" r:id="rId7" imgW="914400" imgH="198720" progId="Equation.DSMT4">
                  <p:embed/>
                </p:oleObj>
              </mc:Choice>
              <mc:Fallback>
                <p:oleObj name="Equation" r:id="rId7" imgW="914400" imgH="198720" progId="Equation.DSMT4">
                  <p:embed/>
                  <p:pic>
                    <p:nvPicPr>
                      <p:cNvPr id="0" name=""/>
                      <p:cNvPicPr/>
                      <p:nvPr/>
                    </p:nvPicPr>
                    <p:blipFill>
                      <a:blip r:embed="rId8"/>
                      <a:stretch>
                        <a:fillRect/>
                      </a:stretch>
                    </p:blipFill>
                    <p:spPr>
                      <a:xfrm>
                        <a:off x="4394200" y="2362200"/>
                        <a:ext cx="914400" cy="198438"/>
                      </a:xfrm>
                      <a:prstGeom prst="rect">
                        <a:avLst/>
                      </a:prstGeom>
                    </p:spPr>
                  </p:pic>
                </p:oleObj>
              </mc:Fallback>
            </mc:AlternateContent>
          </a:graphicData>
        </a:graphic>
      </p:graphicFrame>
      <p:pic>
        <p:nvPicPr>
          <p:cNvPr id="4106"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84056" y="5348287"/>
            <a:ext cx="180975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8851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ow Air Compressors Work: An Animated Guide | BigRentz"/>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22600" y="609600"/>
            <a:ext cx="2032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NASH Twin Lobe Liquid Ring Compressor - How It Works on Make a 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228600"/>
            <a:ext cx="3048000" cy="1714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97523" y="849868"/>
            <a:ext cx="1829090" cy="646331"/>
          </a:xfrm>
          <a:prstGeom prst="rect">
            <a:avLst/>
          </a:prstGeom>
          <a:noFill/>
        </p:spPr>
        <p:txBody>
          <a:bodyPr wrap="none" rtlCol="0">
            <a:spAutoFit/>
          </a:bodyPr>
          <a:lstStyle/>
          <a:p>
            <a:r>
              <a:rPr lang="en-US" dirty="0"/>
              <a:t>Compressor</a:t>
            </a:r>
          </a:p>
          <a:p>
            <a:r>
              <a:rPr lang="en-US" dirty="0"/>
              <a:t>(to compress gas)</a:t>
            </a:r>
          </a:p>
        </p:txBody>
      </p:sp>
      <p:pic>
        <p:nvPicPr>
          <p:cNvPr id="512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661" y="1878256"/>
            <a:ext cx="1733550"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2895600" y="1943100"/>
            <a:ext cx="4038600" cy="369332"/>
          </a:xfrm>
          <a:prstGeom prst="rect">
            <a:avLst/>
          </a:prstGeom>
          <a:noFill/>
        </p:spPr>
        <p:txBody>
          <a:bodyPr wrap="square" rtlCol="0">
            <a:spAutoFit/>
          </a:bodyPr>
          <a:lstStyle/>
          <a:p>
            <a:r>
              <a:rPr lang="en-US" dirty="0"/>
              <a:t>Work is being done on system (fluid).</a:t>
            </a:r>
          </a:p>
        </p:txBody>
      </p:sp>
      <p:pic>
        <p:nvPicPr>
          <p:cNvPr id="5128"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5562600"/>
            <a:ext cx="4800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389646" y="3423137"/>
            <a:ext cx="896527" cy="369332"/>
          </a:xfrm>
          <a:prstGeom prst="rect">
            <a:avLst/>
          </a:prstGeom>
          <a:noFill/>
        </p:spPr>
        <p:txBody>
          <a:bodyPr wrap="none" rtlCol="0">
            <a:spAutoFit/>
          </a:bodyPr>
          <a:lstStyle/>
          <a:p>
            <a:r>
              <a:rPr lang="en-US" dirty="0"/>
              <a:t>Turbine</a:t>
            </a:r>
          </a:p>
        </p:txBody>
      </p:sp>
      <p:sp>
        <p:nvSpPr>
          <p:cNvPr id="13" name="TextBox 12"/>
          <p:cNvSpPr txBox="1"/>
          <p:nvPr/>
        </p:nvSpPr>
        <p:spPr>
          <a:xfrm>
            <a:off x="152400" y="3818847"/>
            <a:ext cx="4038600" cy="369332"/>
          </a:xfrm>
          <a:prstGeom prst="rect">
            <a:avLst/>
          </a:prstGeom>
          <a:noFill/>
        </p:spPr>
        <p:txBody>
          <a:bodyPr wrap="square" rtlCol="0">
            <a:spAutoFit/>
          </a:bodyPr>
          <a:lstStyle/>
          <a:p>
            <a:r>
              <a:rPr lang="en-US" dirty="0"/>
              <a:t>Work is being done by system (fluid).</a:t>
            </a:r>
          </a:p>
        </p:txBody>
      </p:sp>
      <p:pic>
        <p:nvPicPr>
          <p:cNvPr id="5130" name="Picture 10" descr="Best Francis Turbine GIFs | Gfycat"/>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191000" y="2719339"/>
            <a:ext cx="3746500" cy="215798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8448" y="4267200"/>
            <a:ext cx="1695450"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5857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169"/>
            <a:ext cx="8229600" cy="1143000"/>
          </a:xfrm>
        </p:spPr>
        <p:txBody>
          <a:bodyPr>
            <a:normAutofit/>
          </a:bodyPr>
          <a:lstStyle/>
          <a:p>
            <a:r>
              <a:rPr lang="en-US" sz="3600" dirty="0"/>
              <a:t>Throttling Process (an Isenthalpic process)</a:t>
            </a: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3886201"/>
            <a:ext cx="4626904"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038600" y="1098408"/>
            <a:ext cx="5867400" cy="1477328"/>
          </a:xfrm>
          <a:prstGeom prst="rect">
            <a:avLst/>
          </a:prstGeom>
        </p:spPr>
        <p:txBody>
          <a:bodyPr wrap="square">
            <a:spAutoFit/>
          </a:bodyPr>
          <a:lstStyle/>
          <a:p>
            <a:r>
              <a:rPr lang="en-US" dirty="0">
                <a:hlinkClick r:id="rId3" tooltip="Irreversible Process"/>
              </a:rPr>
              <a:t>A</a:t>
            </a:r>
            <a:r>
              <a:rPr lang="en-US" dirty="0"/>
              <a:t> </a:t>
            </a:r>
            <a:r>
              <a:rPr lang="en-US" b="1" dirty="0">
                <a:hlinkClick r:id="rId3" tooltip="Irreversible Process"/>
              </a:rPr>
              <a:t>fundamentally irreversible process</a:t>
            </a:r>
            <a:r>
              <a:rPr lang="en-US" dirty="0"/>
              <a:t>. </a:t>
            </a:r>
          </a:p>
          <a:p>
            <a:pPr marL="285750" indent="-285750">
              <a:buFont typeface="Arial" pitchFamily="34" charset="0"/>
              <a:buChar char="•"/>
            </a:pPr>
            <a:r>
              <a:rPr lang="en-US" dirty="0"/>
              <a:t>No Work Transfer</a:t>
            </a:r>
          </a:p>
          <a:p>
            <a:pPr marL="285750" indent="-285750">
              <a:buFont typeface="Arial" pitchFamily="34" charset="0"/>
              <a:buChar char="•"/>
            </a:pPr>
            <a:r>
              <a:rPr lang="en-US" dirty="0"/>
              <a:t>No Heat Transfer</a:t>
            </a:r>
          </a:p>
          <a:p>
            <a:pPr marL="285750" indent="-285750">
              <a:buFont typeface="Arial" pitchFamily="34" charset="0"/>
              <a:buChar char="•"/>
            </a:pPr>
            <a:r>
              <a:rPr lang="en-US" dirty="0"/>
              <a:t>Irreversible Process</a:t>
            </a:r>
          </a:p>
          <a:p>
            <a:pPr marL="285750" indent="-285750">
              <a:buFont typeface="Arial" pitchFamily="34" charset="0"/>
              <a:buChar char="•"/>
            </a:pPr>
            <a:r>
              <a:rPr lang="en-US" dirty="0"/>
              <a:t>Isenthalpic Process</a:t>
            </a:r>
          </a:p>
        </p:txBody>
      </p:sp>
      <p:sp>
        <p:nvSpPr>
          <p:cNvPr id="5" name="Rectangle 4"/>
          <p:cNvSpPr/>
          <p:nvPr/>
        </p:nvSpPr>
        <p:spPr>
          <a:xfrm>
            <a:off x="176212" y="3759101"/>
            <a:ext cx="4343400" cy="2031325"/>
          </a:xfrm>
          <a:prstGeom prst="rect">
            <a:avLst/>
          </a:prstGeom>
        </p:spPr>
        <p:txBody>
          <a:bodyPr wrap="square">
            <a:spAutoFit/>
          </a:bodyPr>
          <a:lstStyle/>
          <a:p>
            <a:pPr algn="just"/>
            <a:r>
              <a:rPr lang="en-US" dirty="0"/>
              <a:t>Throttling can be achieved simply by introducing a restriction into a line through which a gas or liquid flows. For example, a partially open valve or a porous plug. Such restriction leads to pressure drop caused by </a:t>
            </a:r>
            <a:r>
              <a:rPr lang="en-US" b="1" dirty="0">
                <a:solidFill>
                  <a:srgbClr val="FF0000"/>
                </a:solidFill>
              </a:rPr>
              <a:t>minor losses</a:t>
            </a:r>
            <a:r>
              <a:rPr lang="en-US" dirty="0"/>
              <a:t>, although they often account for a major portion of the </a:t>
            </a:r>
            <a:r>
              <a:rPr lang="en-US" b="1" dirty="0"/>
              <a:t>head loss.</a:t>
            </a:r>
            <a:r>
              <a:rPr lang="en-US" dirty="0"/>
              <a:t> </a:t>
            </a:r>
          </a:p>
        </p:txBody>
      </p:sp>
      <p:pic>
        <p:nvPicPr>
          <p:cNvPr id="512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219200"/>
            <a:ext cx="1438182"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3181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normAutofit/>
          </a:bodyPr>
          <a:lstStyle/>
          <a:p>
            <a:r>
              <a:rPr lang="en-US" sz="3600" dirty="0"/>
              <a:t>Joule-Thomson effect</a:t>
            </a: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072662"/>
            <a:ext cx="2962275"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838200"/>
            <a:ext cx="3166696" cy="2837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4578777"/>
            <a:ext cx="4015154" cy="1336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1200" y="3930527"/>
            <a:ext cx="2702463" cy="289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8879" y="3087198"/>
            <a:ext cx="1657350"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5919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291F8C7D5382B4DB54075524B876DC5" ma:contentTypeVersion="8" ma:contentTypeDescription="Create a new document." ma:contentTypeScope="" ma:versionID="5f0586ee8adbf0774a162d5741cde9f8">
  <xsd:schema xmlns:xsd="http://www.w3.org/2001/XMLSchema" xmlns:xs="http://www.w3.org/2001/XMLSchema" xmlns:p="http://schemas.microsoft.com/office/2006/metadata/properties" xmlns:ns2="c78ec209-a377-490c-b038-c8eb716d1705" targetNamespace="http://schemas.microsoft.com/office/2006/metadata/properties" ma:root="true" ma:fieldsID="0436beef13a6e475eea52711bcdfa9bb" ns2:_="">
    <xsd:import namespace="c78ec209-a377-490c-b038-c8eb716d1705"/>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8ec209-a377-490c-b038-c8eb716d170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90E8D79-0FE2-420E-A241-99F73F3860E1}">
  <ds:schemaRefs>
    <ds:schemaRef ds:uri="http://schemas.microsoft.com/sharepoint/v3/contenttype/forms"/>
  </ds:schemaRefs>
</ds:datastoreItem>
</file>

<file path=customXml/itemProps2.xml><?xml version="1.0" encoding="utf-8"?>
<ds:datastoreItem xmlns:ds="http://schemas.openxmlformats.org/officeDocument/2006/customXml" ds:itemID="{4C5FA05F-DCD8-47CC-B9C9-7D7B819FF6B4}">
  <ds:schemaRefs>
    <ds:schemaRef ds:uri="c78ec209-a377-490c-b038-c8eb716d1705"/>
    <ds:schemaRef ds:uri="http://schemas.microsoft.com/office/2006/metadata/properties"/>
    <ds:schemaRef ds:uri="http://purl.org/dc/elements/1.1/"/>
    <ds:schemaRef ds:uri="http://purl.org/dc/dcmitype/"/>
    <ds:schemaRef ds:uri="http://www.w3.org/XML/1998/namespace"/>
    <ds:schemaRef ds:uri="http://purl.org/dc/terms/"/>
    <ds:schemaRef ds:uri="http://schemas.microsoft.com/office/2006/documentManagement/types"/>
    <ds:schemaRef ds:uri="http://schemas.openxmlformats.org/package/2006/metadata/core-properties"/>
    <ds:schemaRef ds:uri="http://schemas.microsoft.com/office/infopath/2007/PartnerControls"/>
  </ds:schemaRefs>
</ds:datastoreItem>
</file>

<file path=customXml/itemProps3.xml><?xml version="1.0" encoding="utf-8"?>
<ds:datastoreItem xmlns:ds="http://schemas.openxmlformats.org/officeDocument/2006/customXml" ds:itemID="{1C69EF7B-6064-444A-A8DB-2E420AD5BE8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78ec209-a377-490c-b038-c8eb716d170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2444</TotalTime>
  <Words>335</Words>
  <Application>Microsoft Office PowerPoint</Application>
  <PresentationFormat>On-screen Show (4:3)</PresentationFormat>
  <Paragraphs>35</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First Law of Thermodynamics for Flow Processes (open systems)</vt:lpstr>
      <vt:lpstr>PowerPoint Presentation</vt:lpstr>
      <vt:lpstr>PowerPoint Presentation</vt:lpstr>
      <vt:lpstr>PowerPoint Presentation</vt:lpstr>
      <vt:lpstr>PowerPoint Presentation</vt:lpstr>
      <vt:lpstr>PowerPoint Presentation</vt:lpstr>
      <vt:lpstr>PowerPoint Presentation</vt:lpstr>
      <vt:lpstr>Throttling Process (an Isenthalpic process)</vt:lpstr>
      <vt:lpstr>Joule-Thomson effect</vt:lpstr>
      <vt:lpstr>A molecular interpretation of Joule-Thomson effect</vt:lpstr>
      <vt:lpstr>Refrigeration (vapor compression) cycle</vt:lpstr>
      <vt:lpstr>PowerPoint Presentation</vt:lpstr>
      <vt:lpstr>Refrigeration cycle</vt:lpstr>
      <vt:lpstr>Transient Flow Analysis (Control Mass approach)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First Law of Thermodynamics for Flow Processes (open systems)</dc:title>
  <dc:creator>manish kaushal</dc:creator>
  <cp:lastModifiedBy>cape-pc</cp:lastModifiedBy>
  <cp:revision>39</cp:revision>
  <dcterms:created xsi:type="dcterms:W3CDTF">2021-01-18T04:18:16Z</dcterms:created>
  <dcterms:modified xsi:type="dcterms:W3CDTF">2022-08-11T18:26:14Z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0x0101002291F8C7D5382B4DB54075524B876DC5</vt:lpwstr>
  </property>
</Properties>
</file>